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6"/>
  </p:notesMasterIdLst>
  <p:sldIdLst>
    <p:sldId id="257" r:id="rId2"/>
    <p:sldId id="256" r:id="rId3"/>
    <p:sldId id="306" r:id="rId4"/>
    <p:sldId id="297" r:id="rId5"/>
    <p:sldId id="302" r:id="rId6"/>
    <p:sldId id="301" r:id="rId7"/>
    <p:sldId id="300" r:id="rId8"/>
    <p:sldId id="305" r:id="rId9"/>
    <p:sldId id="270" r:id="rId10"/>
    <p:sldId id="272" r:id="rId11"/>
    <p:sldId id="268" r:id="rId12"/>
    <p:sldId id="303" r:id="rId13"/>
    <p:sldId id="271" r:id="rId14"/>
    <p:sldId id="299" r:id="rId15"/>
    <p:sldId id="275" r:id="rId16"/>
    <p:sldId id="304" r:id="rId17"/>
    <p:sldId id="281" r:id="rId18"/>
    <p:sldId id="283" r:id="rId19"/>
    <p:sldId id="282" r:id="rId20"/>
    <p:sldId id="298" r:id="rId21"/>
    <p:sldId id="290" r:id="rId22"/>
    <p:sldId id="289" r:id="rId23"/>
    <p:sldId id="286" r:id="rId24"/>
    <p:sldId id="28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71FF"/>
    <a:srgbClr val="919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8"/>
    <p:restoredTop sz="94694"/>
  </p:normalViewPr>
  <p:slideViewPr>
    <p:cSldViewPr snapToGrid="0">
      <p:cViewPr varScale="1">
        <p:scale>
          <a:sx n="107" d="100"/>
          <a:sy n="107" d="100"/>
        </p:scale>
        <p:origin x="1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E4800-8728-9B41-91E4-F24381D62ECF}" type="datetimeFigureOut">
              <a:rPr lang="de-DE" smtClean="0"/>
              <a:t>07.05.25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3B022-7AC8-2744-8BD4-D4EF3068F8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6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653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DEE4-9DD1-1B85-C79F-D53BBFB85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85ACE9-6479-50FF-5AF7-AE128D42D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AF0D0A-24A6-671A-2D7D-C82F5275E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7C38C8-44FD-8B54-F237-95048D444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9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C8507-6BF3-2E92-B53C-1EF04CA0A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447B40-F549-6A69-56A5-BA39C77A1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1C89B2-853B-E2D3-68EB-7E62D9B34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C141FA-CB85-6999-C291-53AD53F88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EC6-9DDE-60F3-B2F5-8487A043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A65C1-53AE-4C43-3466-7DB8537E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400852E-876C-0291-99F1-64CD32FEE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77C40C-442A-4A46-625B-E77335B99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8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26D95-3D4D-5911-3FD9-4730716EE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B2E7D81-2A2C-BAFC-58E3-DA5641B48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202C4C-6446-336F-3E0E-770DB2ADF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742BE7-53D6-1E69-BF59-606B9CF35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2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ECDE-FE13-AD57-A36D-46790946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76AC09F-C4D3-0D8C-E170-C57FF57B2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E170E8-661D-8133-A9FF-E2CBB17B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48CF13-385A-31B8-E01B-A25A7F272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25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8999-45E7-5AE3-4BF5-A9740F8A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6122B1-7FB6-FE32-196C-BC6725D75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7E96F26-A869-3204-D1CF-EAD40FDD8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79C1BC-E2C0-29F5-2795-4BB9EC784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620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3047D-D600-F4F6-625E-80C22274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1C5B4F-1422-AED4-5BA2-75506F69B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F9DA6B-E4E5-9D99-3581-645BDCB7A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E82A24-421E-8103-9AE3-D281BDFCB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46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4513-2DE5-4462-A4DC-81F8DE6B5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6D9B962-6739-E0ED-95E5-6745084A5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9209CD-6216-02E2-DA44-610BB9731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829EB-51A5-3D18-E3AB-DD942D4F4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11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12A89-E0A8-A213-C347-DDF42C3C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D4E61FD-6216-86BE-0B33-308E25DB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CB1B5C-C135-4B17-7640-A9B06104D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ED166D-D6A5-0938-C81E-37FCD03A6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61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8C1C-F693-2351-61CB-E38BA0A3F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D7ADBA3-DD87-5257-3D97-26A349C2A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DF110B6-5045-064C-8898-77672246D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24B28C-DFAA-A507-F757-1A5D94B02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67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871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3BE2D-6907-AEF1-52E1-F907B2CB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EC1586-2D12-2E7C-94E0-4506584DF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C2A230-26F0-03D2-3B44-7C20C06C1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EA4EF-00FC-BA3F-C8B4-86973BD17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153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B803-8BE0-1809-F2BB-E3267D622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0C80F8-F7A9-14AE-BF0A-75214D356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1B986D-C740-992A-C88D-2B0B4620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F45DF5-C028-08A5-BB93-99C780DCE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6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8A80-3064-DABB-2AF4-60627C81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2609A5-D923-E822-8CA3-BFC0C24B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92D9E62-B68D-1482-80B6-4AE7B1BA7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D865DB-47BE-2B3F-091C-DCEFDEC68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258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086F-3F47-90DA-DA66-D26BEDD6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E3E383-58CB-2902-5506-A6C37C72A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BF5729-A843-82F4-2CAF-2B1FDF4C5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D24B4-06CB-ACEC-C175-F05AD6A19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47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14C3-5F30-6B60-08BD-066D96E0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0E63A4-69B7-2718-A5BC-9DD426ED7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19C682-CB41-BBE6-B6FB-49B543427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79EB86-C4CF-E71B-7BD9-FBAAC8755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54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93EC-42F2-6AB5-599C-D52EB14AD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A3CBEA-DF0C-F802-1578-3D7586F54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AC0CB9-781B-11E3-9492-99B6BFB1F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6AB5E2-D641-A523-44CA-CF2B4009A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20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E1E3-3229-B5F9-C9F5-F0A7CF25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23BD71-2C2C-377B-7E97-C36156C99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AA91737-747A-F165-8798-82091FD3E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4E9CA-CE25-3232-998F-C622A0FEF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25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A41E-58C4-498F-11A1-25D24DA3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D52CAE-B13D-88D8-22B0-CF0CC421C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709AB2-F96D-1464-628F-E1B0F667F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4831E-B1C4-5E1D-8BCD-A73E5FA98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A20F-AEFA-4119-3C21-6E8FBDF1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7A14D-9F9B-4368-B64D-FA8C41A39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0C3439-7FE4-CC1F-9CD6-843BAB134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A2683-EA6C-957F-3D6A-83304D96C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59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61ECE-054E-BBCC-C66D-75E8FA2F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AAF5C-1BD6-EF1C-0184-C8077D76C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E3AD40-D572-3F24-D805-0C3A66443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C677AA-3172-B850-16DE-8E20F16D3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277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4203-7231-12D5-88CA-0A87DE81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0935D2-A79B-ABA9-0659-5DDE0060E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7659-04A5-3C0D-957D-7AAF7DB2F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A0F952-0210-6AE7-FF7E-67465FD78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B022-7AC8-2744-8BD4-D4EF3068F89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52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15B8-5E83-854E-B220-D0BC98599C00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E9A9-C844-3D40-98E0-3026D2F01820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53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56C-C9CB-5C4A-86E3-7F7B6DEA79F7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01B1-0DCD-AE43-8F59-95A2FF2AEAAA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7A3CA-A2E5-C64E-8078-CB4CBF587CAA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18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396D-33F3-664E-925B-5DFC1B0C4069}" type="datetime1">
              <a:rPr lang="de-DE" smtClean="0"/>
              <a:t>07.05.25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2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ACC9-20BD-B141-82C6-60FC1F907D6E}" type="datetime1">
              <a:rPr lang="de-DE" smtClean="0"/>
              <a:t>07.05.25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9C4E-B1BE-1647-B128-58C969018353}" type="datetime1">
              <a:rPr lang="de-DE" smtClean="0"/>
              <a:t>07.05.25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6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0992-4AB0-3449-98CF-48681F2BB4E4}" type="datetime1">
              <a:rPr lang="de-DE" smtClean="0"/>
              <a:t>07.05.25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7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5B6A-7FE0-C645-BD39-019144345900}" type="datetime1">
              <a:rPr lang="de-DE" smtClean="0"/>
              <a:t>07.05.25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6D28-075C-DF47-856B-589A5399FCD7}" type="datetime1">
              <a:rPr lang="de-DE" smtClean="0"/>
              <a:t>07.05.25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7F7BA63-BD68-A345-B5F9-4C6294E0B9ED}" type="datetime1">
              <a:rPr lang="de-DE" smtClean="0"/>
              <a:t>07.05.25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65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3" name="Grafik 12" descr="Ein Bild, das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9AB7132C-CF5A-D108-98CC-35BD8A99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" y="0"/>
            <a:ext cx="12187057" cy="685799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539ED70-C1A1-7028-E365-AE26F55DF49A}"/>
              </a:ext>
            </a:extLst>
          </p:cNvPr>
          <p:cNvSpPr txBox="1"/>
          <p:nvPr/>
        </p:nvSpPr>
        <p:spPr>
          <a:xfrm>
            <a:off x="1146217" y="1593298"/>
            <a:ext cx="10238275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Abschlussprojekt – Data Analyst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5E3355-43C8-65E9-CDBE-5E7D5806023D}"/>
              </a:ext>
            </a:extLst>
          </p:cNvPr>
          <p:cNvSpPr txBox="1"/>
          <p:nvPr/>
        </p:nvSpPr>
        <p:spPr>
          <a:xfrm>
            <a:off x="1146217" y="2770142"/>
            <a:ext cx="10238275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F0502020204030204" pitchFamily="34" charset="0"/>
              </a:rPr>
              <a:t>Polizeiliche Kriminalstatistik </a:t>
            </a:r>
            <a:br>
              <a:rPr lang="de-DE" sz="6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F0502020204030204" pitchFamily="34" charset="0"/>
              </a:rPr>
            </a:br>
            <a:r>
              <a:rPr lang="de-DE" sz="6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F0502020204030204" pitchFamily="34" charset="0"/>
              </a:rPr>
              <a:t>PKS 2020-2024</a:t>
            </a:r>
          </a:p>
        </p:txBody>
      </p:sp>
    </p:spTree>
    <p:extLst>
      <p:ext uri="{BB962C8B-B14F-4D97-AF65-F5344CB8AC3E}">
        <p14:creationId xmlns:p14="http://schemas.microsoft.com/office/powerpoint/2010/main" val="103879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9952A-2D37-6690-52AC-E0341F90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534EBD-D2AB-C75E-CEBE-3E6FA9B7D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FCB9EC76-633B-971B-E1B0-ABBC9D57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17" name="Grafik 16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9CBAE1E2-C956-9269-4B8D-6D937531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91998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8098E3-727E-E984-E437-829BE2DFE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F2042-1654-B0CE-D7EC-8702EEE65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Entwicklung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C0D21B-1A40-D18B-7491-75380077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Screenshot, Reihe, Raum enthält.&#10;&#10;KI-generierte Inhalte können fehlerhaft sein.">
            <a:extLst>
              <a:ext uri="{FF2B5EF4-FFF2-40B4-BE49-F238E27FC236}">
                <a16:creationId xmlns:a16="http://schemas.microsoft.com/office/drawing/2014/main" id="{FD8CF6EC-02E6-A362-D671-557FCACEEF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767" y="225623"/>
            <a:ext cx="9180464" cy="5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22"/>
    </mc:Choice>
    <mc:Fallback xmlns="">
      <p:transition spd="slow" advTm="182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EBE65-F2A3-FEAB-3C33-13FCB739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3A32DF-19B8-4B67-5AC6-1345718F8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3D5AFBF3-F850-2804-F0B9-F12FB3DA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8A602E-6BA1-6F12-8143-C8BF6A58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0"/>
            <a:ext cx="12191998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0F3574-9977-6A6E-195F-B37DBC9B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9DFD26-B751-804A-998D-5AF114A94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Tatverdächtige Altersgruppen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ADAFAF-5371-A0CC-2145-713312659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EDF075B2-70E6-3AF2-B273-FC58006210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43" y="831615"/>
            <a:ext cx="9178314" cy="45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3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53"/>
    </mc:Choice>
    <mc:Fallback xmlns="">
      <p:transition spd="slow" advTm="12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9D3F5-F93C-4E00-AE95-FCAE844D0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3DFC5B-82C2-8488-AD9F-ADBFD0C70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E25785B6-0FE2-D59A-0ECD-28E5DF0A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1A17B1-D9CF-DE99-994E-B3D59042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0B2D2FF-8D51-9785-050C-534A07AAF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FC122F-5270-6286-DC1B-EEC0F478A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Tatverdächtige Altersgruppen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13CDE8-0377-434E-5CE5-4A43A3717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7C06C9CD-188B-9F96-2B03-508E995C75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372" y="847458"/>
            <a:ext cx="9185256" cy="45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53"/>
    </mc:Choice>
    <mc:Fallback xmlns="">
      <p:transition spd="slow" advTm="125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A2703-0645-2935-C044-0E6481B3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8D0B05D-54B4-5824-C4DF-2D53718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5D36FFB8-847A-E134-6166-8A713ECC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10" name="Grafik 9" descr="Ein Bild, das Wasser, Winter enthält.&#10;&#10;KI-generierte Inhalte können fehlerhaft sein.">
            <a:extLst>
              <a:ext uri="{FF2B5EF4-FFF2-40B4-BE49-F238E27FC236}">
                <a16:creationId xmlns:a16="http://schemas.microsoft.com/office/drawing/2014/main" id="{2900FD53-B36D-F53F-FB3B-F5EAACA57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B86BC2-294E-1E40-0C38-CAC8B1926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787F1E-E1D6-8D7C-A063-DCB38F81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Anteil Gewaltkriminalität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8B22AF-000A-3C88-598B-0CEDCEE63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Screenshot, Reihe, Raum, Nacht enthält.&#10;&#10;KI-generierte Inhalte können fehlerhaft sein.">
            <a:extLst>
              <a:ext uri="{FF2B5EF4-FFF2-40B4-BE49-F238E27FC236}">
                <a16:creationId xmlns:a16="http://schemas.microsoft.com/office/drawing/2014/main" id="{C50248A2-D0BC-6A07-5C49-9715AEF394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159" y="198369"/>
            <a:ext cx="9232831" cy="55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9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81"/>
    </mc:Choice>
    <mc:Fallback xmlns="">
      <p:transition spd="slow" advTm="138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F6682C-6B30-773D-8FCE-292A4E97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07D796-D341-2C5E-79F9-56C077FE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7E2AB130-32A4-FF30-B808-1D6471EA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10" name="Grafik 9" descr="Ein Bild, das Wasser, Winter enthält.&#10;&#10;KI-generierte Inhalte können fehlerhaft sein.">
            <a:extLst>
              <a:ext uri="{FF2B5EF4-FFF2-40B4-BE49-F238E27FC236}">
                <a16:creationId xmlns:a16="http://schemas.microsoft.com/office/drawing/2014/main" id="{A69EF6CC-6553-E0F8-08F7-0A919EAD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" y="0"/>
            <a:ext cx="12184251" cy="68536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501D8-6F25-B4CE-E932-A56EBE6F5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AC88A5-E047-FB1C-BCC4-BB5929D75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Gewaltkriminalität nach Nationalität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73E2EA-C395-425E-8688-13A0B5E5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Design, Gerät enthält.&#10;&#10;KI-generierte Inhalte können fehlerhaft sein.">
            <a:extLst>
              <a:ext uri="{FF2B5EF4-FFF2-40B4-BE49-F238E27FC236}">
                <a16:creationId xmlns:a16="http://schemas.microsoft.com/office/drawing/2014/main" id="{67303313-7FBF-C45C-EC4C-AE72040586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13" y="521318"/>
            <a:ext cx="10369073" cy="51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8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66"/>
    </mc:Choice>
    <mc:Fallback xmlns="">
      <p:transition spd="slow" advTm="206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67DBB-7FBA-0C30-6E41-75E5150C6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39E672B-0B84-21EC-DE8E-4BA44C859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25140F79-15F6-D113-D8D4-7F95AA9C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10" name="Grafik 9" descr="Ein Bild, das Verschwommen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0CD30D13-BB20-29ED-085B-9DCEEB7F4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A240438-09DA-74E1-6FE0-2F5E3412C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CB6190-98E4-995F-430A-B4BDC9D51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Internetkriminalität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A9B5E6-55C3-2610-8CF0-0687C9CD8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8271B77-68C6-293F-BBCA-5DE71311AF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147" y="124962"/>
            <a:ext cx="9263605" cy="55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02"/>
    </mc:Choice>
    <mc:Fallback xmlns="">
      <p:transition spd="slow" advTm="160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0863E-5154-9C44-E856-1B335689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534115-7245-65A5-BDBA-AC8CAE081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79FB5E49-59DB-8CA2-CA82-05FF6838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11" name="Grafik 10" descr="Ein Bild, das Nebel, Screenshot enthält.&#10;&#10;KI-generierte Inhalte können fehlerhaft sein.">
            <a:extLst>
              <a:ext uri="{FF2B5EF4-FFF2-40B4-BE49-F238E27FC236}">
                <a16:creationId xmlns:a16="http://schemas.microsoft.com/office/drawing/2014/main" id="{3976390D-2C69-14D6-E58B-E2D9C759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2A4700-4ADE-0A90-F68C-AA36A5125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2534D8-9F5F-ABDD-B5B6-B69E91743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Wirtschaftskriminalität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9E78DC-B4E6-E770-7D98-8C2B9CCDE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9AA639F-0F4A-58FB-D49F-47A2C649BF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464" y="239269"/>
            <a:ext cx="9157071" cy="53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1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02"/>
    </mc:Choice>
    <mc:Fallback xmlns="">
      <p:transition spd="slow" advTm="160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E2C84-0A70-1FBB-1B7C-F8052F130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24604D-6500-14D3-8592-711B4172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83A51B29-6824-93AA-A898-CCCEF028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2FA718-2E7B-7112-0671-8FB5548FB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8231375-57F4-7BD8-DD8B-873D16BF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8F33F5-FB3C-C44F-E17E-C835132A2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Opfer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C963C9-16B1-EF83-2953-3608423C4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Rechteck, Reihe, Quadrat enthält.&#10;&#10;KI-generierte Inhalte können fehlerhaft sein.">
            <a:extLst>
              <a:ext uri="{FF2B5EF4-FFF2-40B4-BE49-F238E27FC236}">
                <a16:creationId xmlns:a16="http://schemas.microsoft.com/office/drawing/2014/main" id="{74494E1C-29F1-732B-9498-56D51E7676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506" y="229475"/>
            <a:ext cx="9180987" cy="55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589"/>
    </mc:Choice>
    <mc:Fallback xmlns="">
      <p:transition spd="slow" advTm="258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393EF-26BA-7708-1EED-FA575A12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C834FD8-6795-8DAE-A57B-2043D327F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426FDC7A-E175-95E7-ADD9-D8E06BA6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A8228-F541-C95A-821C-151C4A90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F1762B-2E44-00D0-8D82-C17A38808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F7A4C3-158B-D7E4-2405-070214F05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Opfer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85D656-F151-E9F4-A8BA-F17EEB21F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F261E87F-E4F1-827B-DF71-D695DC72BA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5" y="862803"/>
            <a:ext cx="11117089" cy="47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5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32"/>
    </mc:Choice>
    <mc:Fallback xmlns="">
      <p:transition spd="slow" advTm="153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B0569-B575-7F81-A3F1-F0373641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16C570D-7297-2604-F697-B4DC94FB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7C41D7A3-8B1C-31D2-6A68-C0A7427AE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55DAA3-2678-8AE6-6C6B-3CD2D283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0"/>
            <a:ext cx="12191998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17645E-DA02-18AD-7331-BA1CC906A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C38CCF-7287-492C-9E38-67B6F5114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Opfer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175420-C4F8-68DA-7D0E-EE93AE5AF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Text, Design enthält.&#10;&#10;KI-generierte Inhalte können fehlerhaft sein.">
            <a:extLst>
              <a:ext uri="{FF2B5EF4-FFF2-40B4-BE49-F238E27FC236}">
                <a16:creationId xmlns:a16="http://schemas.microsoft.com/office/drawing/2014/main" id="{8CB3974A-FDC3-EE29-4FCA-117DFAA310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896" y="219335"/>
            <a:ext cx="9275180" cy="5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90"/>
    </mc:Choice>
    <mc:Fallback xmlns="">
      <p:transition spd="slow" advTm="15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C7994C16-8EC8-4B07-FF1D-37990B90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7" cy="68579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865FE59-6D3F-5082-5360-718C11CA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" y="-2"/>
            <a:ext cx="12192002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6452C-CC81-8806-9C5C-717A0E12E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5" y="5863030"/>
            <a:ext cx="7955280" cy="870008"/>
          </a:xfrm>
        </p:spPr>
        <p:txBody>
          <a:bodyPr anchor="ctr">
            <a:normAutofit/>
          </a:bodyPr>
          <a:lstStyle/>
          <a:p>
            <a:r>
              <a:rPr lang="de-DE" sz="4800"/>
              <a:t>Agenda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EA094EC9-4BAE-D938-E866-D776FDE6A296}"/>
              </a:ext>
            </a:extLst>
          </p:cNvPr>
          <p:cNvSpPr/>
          <p:nvPr/>
        </p:nvSpPr>
        <p:spPr>
          <a:xfrm>
            <a:off x="869615" y="665357"/>
            <a:ext cx="10210761" cy="578224"/>
          </a:xfrm>
          <a:prstGeom prst="rect">
            <a:avLst/>
          </a:prstGeom>
          <a:solidFill>
            <a:srgbClr val="5C71FF">
              <a:alpha val="79994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1. Einführung &amp; Datenbasis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5465E2-ED3C-B6DE-59AC-6541285500A1}"/>
              </a:ext>
            </a:extLst>
          </p:cNvPr>
          <p:cNvSpPr/>
          <p:nvPr/>
        </p:nvSpPr>
        <p:spPr>
          <a:xfrm>
            <a:off x="869614" y="1304037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2. Entwicklung der Straftaten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E972EE-FD06-BDC8-7E77-AEED0B010016}"/>
              </a:ext>
            </a:extLst>
          </p:cNvPr>
          <p:cNvSpPr/>
          <p:nvPr/>
        </p:nvSpPr>
        <p:spPr>
          <a:xfrm>
            <a:off x="869593" y="1956164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3. Tatverdächtige – Trends und Struktur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F92F2A6-FF22-A39C-3CE5-C35E65DE973B}"/>
              </a:ext>
            </a:extLst>
          </p:cNvPr>
          <p:cNvSpPr/>
          <p:nvPr/>
        </p:nvSpPr>
        <p:spPr>
          <a:xfrm>
            <a:off x="869593" y="2598147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4. Gewaltkriminalität &amp; Herkunftsanalyse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857CAC1-5A59-320D-5B1A-DB3420A93C94}"/>
              </a:ext>
            </a:extLst>
          </p:cNvPr>
          <p:cNvSpPr/>
          <p:nvPr/>
        </p:nvSpPr>
        <p:spPr>
          <a:xfrm>
            <a:off x="869593" y="3252842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5. Internet- &amp; Wirtschaftskriminalität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A76202-B8F3-EE5D-4B9E-06F3DB45665C}"/>
              </a:ext>
            </a:extLst>
          </p:cNvPr>
          <p:cNvSpPr/>
          <p:nvPr/>
        </p:nvSpPr>
        <p:spPr>
          <a:xfrm>
            <a:off x="869592" y="3903231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6. Opferdaten im Überblick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837A52-0372-361C-C8CC-296037D8CB88}"/>
              </a:ext>
            </a:extLst>
          </p:cNvPr>
          <p:cNvSpPr/>
          <p:nvPr/>
        </p:nvSpPr>
        <p:spPr>
          <a:xfrm>
            <a:off x="869591" y="4568587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7. Aufklärungsquoten regional</a:t>
            </a:r>
          </a:p>
        </p:txBody>
      </p:sp>
    </p:spTree>
    <p:extLst>
      <p:ext uri="{BB962C8B-B14F-4D97-AF65-F5344CB8AC3E}">
        <p14:creationId xmlns:p14="http://schemas.microsoft.com/office/powerpoint/2010/main" val="335694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79"/>
    </mc:Choice>
    <mc:Fallback xmlns="">
      <p:transition spd="slow" advTm="107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23BCE-BDFE-EDD1-4ED9-47780A65F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0B075B-A761-E6CA-0260-0805F29E3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14E8289F-C3EE-ACA1-08C6-A21AE2AD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EED3EB-09C5-0D92-2338-62133B69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8FF325-7392-B0C0-76E8-E8EA089FD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AD53B-FF9B-03BF-2307-E7A306DFF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Opfer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FC5192-5734-165F-993C-2A449E36B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Kreis, Text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D018E629-1BCF-D481-5E7A-A1EEC9ADE2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933" y="-26621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9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32"/>
    </mc:Choice>
    <mc:Fallback xmlns="">
      <p:transition spd="slow" advTm="153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B2DE0-F466-8F17-E4E4-337FBA68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CC166BF-0AFD-57D8-EA80-D7ED99A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8ED55A46-D61B-02F0-195E-BB52E465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790BC46-322A-7E64-6F93-373936388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0"/>
            <a:ext cx="12191998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81ACB-B63D-26C5-7E35-215B818C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938BF6-D38D-A4B8-4C78-00300564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Opfer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0EFAF3-9F6F-353C-1BA9-4C7BEF4E1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Multimedia-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1B1A7E8D-171F-9922-0EB9-2CDBDE24FE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115" y="124962"/>
            <a:ext cx="9577669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7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01"/>
    </mc:Choice>
    <mc:Fallback xmlns="">
      <p:transition spd="slow" advTm="210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7BEADD-6900-BC47-31A8-F0B2A832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077BE6-579A-453B-C1B7-3DEA26D77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1190D0C2-7F28-7C69-CC31-72AA96BE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8F5FD43-D149-FBA4-B24D-7312F7DC9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8DC06B-D931-9FAE-A57A-87F393B3D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Aufklärungsquote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4A1EF0-F864-480F-D0A7-3BBE3B5F0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Karte enthält.&#10;&#10;KI-generierte Inhalte können fehlerhaft sein.">
            <a:extLst>
              <a:ext uri="{FF2B5EF4-FFF2-40B4-BE49-F238E27FC236}">
                <a16:creationId xmlns:a16="http://schemas.microsoft.com/office/drawing/2014/main" id="{C905ED73-12EE-B3E1-29DA-87058E8998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371" y="90408"/>
            <a:ext cx="8033849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88"/>
    </mc:Choice>
    <mc:Fallback xmlns="">
      <p:transition spd="slow" advTm="128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2F4EE-F6D5-C025-2EE4-AA13DC37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D39F7-446A-8C2D-0A24-66B5C69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76F7DBF5-2783-F834-422E-6350E5BD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8" name="Grafik 7" descr="Ein Bild, das Karte enthält.&#10;&#10;KI-generierte Inhalte können fehlerhaft sein.">
            <a:extLst>
              <a:ext uri="{FF2B5EF4-FFF2-40B4-BE49-F238E27FC236}">
                <a16:creationId xmlns:a16="http://schemas.microsoft.com/office/drawing/2014/main" id="{B7AFE327-9951-394C-10FC-55B3144E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C5BDBC-1E02-2212-33BC-1D62FBD6A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B7A53C-BF4C-D543-B87C-CF91379BA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Aufklärungsquote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5D011F-2F32-F9C1-873F-3EC3EA367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8494224-091A-A9DF-0DDE-02E01E9A3BD8}"/>
              </a:ext>
            </a:extLst>
          </p:cNvPr>
          <p:cNvSpPr/>
          <p:nvPr/>
        </p:nvSpPr>
        <p:spPr>
          <a:xfrm>
            <a:off x="356614" y="5157059"/>
            <a:ext cx="4935070" cy="470647"/>
          </a:xfrm>
          <a:prstGeom prst="rect">
            <a:avLst/>
          </a:prstGeom>
          <a:solidFill>
            <a:schemeClr val="tx1">
              <a:alpha val="25173"/>
            </a:schemeClr>
          </a:solidFill>
          <a:ln w="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bg1"/>
                </a:solidFill>
              </a:rPr>
              <a:t>https://</a:t>
            </a:r>
            <a:r>
              <a:rPr lang="de-DE" sz="1600" dirty="0" err="1">
                <a:solidFill>
                  <a:schemeClr val="bg1"/>
                </a:solidFill>
              </a:rPr>
              <a:t>datenfuzzi.com</a:t>
            </a:r>
            <a:r>
              <a:rPr lang="de-DE" sz="1600" dirty="0">
                <a:solidFill>
                  <a:schemeClr val="bg1"/>
                </a:solidFill>
              </a:rPr>
              <a:t>/</a:t>
            </a:r>
            <a:r>
              <a:rPr lang="de-DE" sz="1600" dirty="0" err="1">
                <a:solidFill>
                  <a:schemeClr val="bg1"/>
                </a:solidFill>
              </a:rPr>
              <a:t>aufklaerungsquote_karte.html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21"/>
    </mc:Choice>
    <mc:Fallback xmlns="">
      <p:transition spd="slow" advTm="102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7A0A-E0C1-5B01-0D56-A6C410C7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DFA6C6A6-A39E-BFA2-4C62-219B3F67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42FD40-6D7B-AC0B-70CF-9E8B1224B115}"/>
              </a:ext>
            </a:extLst>
          </p:cNvPr>
          <p:cNvSpPr txBox="1"/>
          <p:nvPr/>
        </p:nvSpPr>
        <p:spPr>
          <a:xfrm>
            <a:off x="311912" y="2973023"/>
            <a:ext cx="1087664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F0502020204030204" pitchFamily="34" charset="0"/>
              </a:rPr>
              <a:t>Vielen Dank für die</a:t>
            </a:r>
          </a:p>
          <a:p>
            <a:r>
              <a:rPr lang="de-DE" sz="6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F0502020204030204" pitchFamily="34" charset="0"/>
              </a:rPr>
              <a:t>Aufmerksamkeit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5DC86F9-394F-465F-D639-C8A43028994F}"/>
              </a:ext>
            </a:extLst>
          </p:cNvPr>
          <p:cNvSpPr txBox="1"/>
          <p:nvPr/>
        </p:nvSpPr>
        <p:spPr>
          <a:xfrm>
            <a:off x="311912" y="5524500"/>
            <a:ext cx="1133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>
                <a:solidFill>
                  <a:srgbClr val="001D35"/>
                </a:solidFill>
                <a:effectLst/>
                <a:latin typeface="Google Sans"/>
              </a:rPr>
              <a:t>© Olaf Kriemann, 2025</a:t>
            </a:r>
            <a:br>
              <a:rPr lang="de-DE" b="0" i="0" dirty="0">
                <a:solidFill>
                  <a:srgbClr val="001D35"/>
                </a:solidFill>
                <a:effectLst/>
                <a:latin typeface="Google Sans"/>
              </a:rPr>
            </a:br>
            <a:r>
              <a:rPr lang="de-DE" b="0" i="0" dirty="0">
                <a:solidFill>
                  <a:srgbClr val="001D35"/>
                </a:solidFill>
                <a:effectLst/>
                <a:latin typeface="Google Sans"/>
              </a:rPr>
              <a:t>Datenquellen: Bundeskriminalamt, Statistisches Bundesamt, Bundesamt für Migration und Flüchtlinge</a:t>
            </a:r>
            <a:br>
              <a:rPr lang="de-DE" b="0" i="0" dirty="0">
                <a:solidFill>
                  <a:srgbClr val="001D35"/>
                </a:solidFill>
                <a:effectLst/>
                <a:latin typeface="Google Sans"/>
              </a:rPr>
            </a:br>
            <a:r>
              <a:rPr lang="de-DE" b="0" i="0" dirty="0">
                <a:solidFill>
                  <a:srgbClr val="001D35"/>
                </a:solidFill>
                <a:effectLst/>
                <a:latin typeface="Google Sans"/>
              </a:rPr>
              <a:t>Bildquelle: Adobe Stock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78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8"/>
    </mc:Choice>
    <mc:Fallback xmlns="">
      <p:transition spd="slow" advTm="47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229F9-49F5-FB29-36CA-9419FB9C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301C4C58-3A39-6338-7A00-1B821B2F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6AD3EC-8156-CEF3-112A-394B2B365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FE5707D2-5F2C-E169-4BDB-CECFF874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" y="1"/>
            <a:ext cx="12191977" cy="6857999"/>
          </a:xfrm>
          <a:prstGeom prst="rect">
            <a:avLst/>
          </a:prstGeom>
        </p:spPr>
      </p:pic>
      <p:pic>
        <p:nvPicPr>
          <p:cNvPr id="15" name="Grafik 14" descr="Ein Bild, das Nebel enthält.&#10;&#10;KI-generierte Inhalte können fehlerhaft sein.">
            <a:extLst>
              <a:ext uri="{FF2B5EF4-FFF2-40B4-BE49-F238E27FC236}">
                <a16:creationId xmlns:a16="http://schemas.microsoft.com/office/drawing/2014/main" id="{05C86B25-D3C2-F3F4-530B-CF87E9DA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2DC268-C3A8-E83C-CA08-34B82C62E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C9831A-1956-63A5-9A0B-BB3424A06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5" y="5863030"/>
            <a:ext cx="7955280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Datenbasis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6E0FA5-3D44-8BC9-2513-423BA5A9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B61026C-7291-D7A5-C286-41F85668618D}"/>
              </a:ext>
            </a:extLst>
          </p:cNvPr>
          <p:cNvSpPr/>
          <p:nvPr/>
        </p:nvSpPr>
        <p:spPr>
          <a:xfrm>
            <a:off x="869614" y="1304037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52 Excel-Dateien mit Daten aus dem BKA / PKS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E3D4A9E-1102-50E0-9EFB-7FF3076C8A6A}"/>
              </a:ext>
            </a:extLst>
          </p:cNvPr>
          <p:cNvSpPr/>
          <p:nvPr/>
        </p:nvSpPr>
        <p:spPr>
          <a:xfrm>
            <a:off x="869593" y="1956164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2 selbstgenerierte Dateien mit Daten von DeStatis und </a:t>
            </a:r>
            <a:r>
              <a:rPr lang="de-DE" sz="2400" b="1" dirty="0" err="1">
                <a:solidFill>
                  <a:schemeClr val="tx1"/>
                </a:solidFill>
              </a:rPr>
              <a:t>BaMF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77BCD1-BED9-123E-020A-0F9CAED77327}"/>
              </a:ext>
            </a:extLst>
          </p:cNvPr>
          <p:cNvSpPr/>
          <p:nvPr/>
        </p:nvSpPr>
        <p:spPr>
          <a:xfrm>
            <a:off x="869593" y="2598147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1 mit API generierte xlsx-Datei mit Geodaten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FA1C743-81E9-FEEB-797D-139B0BDE4B4C}"/>
              </a:ext>
            </a:extLst>
          </p:cNvPr>
          <p:cNvSpPr/>
          <p:nvPr/>
        </p:nvSpPr>
        <p:spPr>
          <a:xfrm>
            <a:off x="869593" y="3252842"/>
            <a:ext cx="10210761" cy="578224"/>
          </a:xfrm>
          <a:prstGeom prst="rect">
            <a:avLst/>
          </a:prstGeom>
          <a:solidFill>
            <a:srgbClr val="5C71FF">
              <a:alpha val="80000"/>
            </a:srgbClr>
          </a:solidFill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</a:rPr>
              <a:t>2 </a:t>
            </a:r>
            <a:r>
              <a:rPr lang="de-DE" sz="2400" b="1" dirty="0" err="1">
                <a:solidFill>
                  <a:schemeClr val="tx1"/>
                </a:solidFill>
              </a:rPr>
              <a:t>GeoJson</a:t>
            </a:r>
            <a:r>
              <a:rPr lang="de-DE" sz="2400" b="1" dirty="0">
                <a:solidFill>
                  <a:schemeClr val="tx1"/>
                </a:solidFill>
              </a:rPr>
              <a:t> Dateien für Kartenvisualisierungen</a:t>
            </a:r>
          </a:p>
        </p:txBody>
      </p:sp>
    </p:spTree>
    <p:extLst>
      <p:ext uri="{BB962C8B-B14F-4D97-AF65-F5344CB8AC3E}">
        <p14:creationId xmlns:p14="http://schemas.microsoft.com/office/powerpoint/2010/main" val="300932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79"/>
    </mc:Choice>
    <mc:Fallback xmlns="">
      <p:transition spd="slow" advTm="10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C3E95-041D-C112-69F4-A5942EB0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FBCD2D7-C223-2593-2AAF-69D94183E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6D9F71C9-F5C1-F5E0-0895-77960502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6" name="Grafik 5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6CD10288-2FA2-594A-ACA9-1066308A8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73368B-7013-643C-3FFA-2630A557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0CD861-D27F-8305-4DB7-6FC539231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Straftaten insgesamt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8EADA3-E3B4-83D9-246F-04BC441BA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Screenshot, Reihe, Farbigkeit enthält.&#10;&#10;KI-generierte Inhalte können fehlerhaft sein.">
            <a:extLst>
              <a:ext uri="{FF2B5EF4-FFF2-40B4-BE49-F238E27FC236}">
                <a16:creationId xmlns:a16="http://schemas.microsoft.com/office/drawing/2014/main" id="{7BB4829B-22EB-CAB1-5927-E7BCDA9DE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509" y="198467"/>
            <a:ext cx="9178980" cy="55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F8A899-1B41-F209-4A8E-2EE3161F2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531F0A-21D9-3A0A-E9DD-FE91E909A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9B2D754E-1467-EB85-C276-B4DF06F70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7" name="Grafik 6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DD02B560-7547-F5E9-E23D-D23733A2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91998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DBDF53-F386-708F-EE8A-732B5656C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EC43CE-8EC6-1C72-DB45-AC607807F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Straftaten insgesamt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FE6DDA-4E29-5902-5D16-AD9E251F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373D6B3-1D86-9AE6-A3FD-ABF523860C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319" y="385775"/>
            <a:ext cx="9175359" cy="53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5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282C2-82E7-DC85-ED86-782D1D956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CE9317D-2423-9BCE-03C3-B0563B959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3E663AA2-4F4A-927F-274C-423D3DBE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7" name="Grafik 6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158D6F6D-7185-FD98-69E9-17418624A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91998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0CA07D-8C1B-81E6-79D4-58040D4FE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C9F520-2253-D1DA-A92C-2395113F2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Straftaten insgesamt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05CDF4-284E-09C5-D94E-7E678D35C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96B36FDE-39C0-C7A5-7AAE-A24F41DFAD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309" y="810762"/>
            <a:ext cx="9185379" cy="45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6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7428A-02F0-5EC2-96C5-93127B188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D6EEE9-769E-9173-CFB9-21959546C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B67DFD01-D734-C1E9-B6C4-254C48B0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6" name="Grafik 5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B6A118BC-58A1-AE8D-4FD2-8789615B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" y="0"/>
            <a:ext cx="12184251" cy="68536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5F7FAC0-24B3-1D18-0743-51911B22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FE8843-6D7E-ABBA-B959-EBDF93C15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Tatverdächtige nach Nationalität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8C9B78-D790-82CB-BC77-1EA5F8683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82DF4F08-0C8F-0DCB-0B0B-2BF8FDAE04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147" y="711667"/>
            <a:ext cx="9179705" cy="45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0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ACAC9-74C1-449F-C108-0525EFA1D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FB4209-C892-6F9F-B773-5EA98206D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0F67540E-5086-A736-6929-F57EDFE6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-4420"/>
            <a:ext cx="12191979" cy="6858000"/>
          </a:xfrm>
          <a:prstGeom prst="rect">
            <a:avLst/>
          </a:prstGeom>
        </p:spPr>
      </p:pic>
      <p:pic>
        <p:nvPicPr>
          <p:cNvPr id="7" name="Grafik 6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302D8B37-7E8C-57E3-0375-8C716656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4142" cy="68535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832818-95F6-707E-BD33-EAE78BE7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2D01BC-1729-DDFA-6CF1-786668C86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Tatverdächtige nach Nationalität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DBEA65-951B-2F88-7266-BA9C656F2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F7671A30-2311-595F-28C9-CF70D35209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949" y="555193"/>
            <a:ext cx="91821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69"/>
    </mc:Choice>
    <mc:Fallback xmlns="">
      <p:transition spd="slow" advTm="18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572C1-59B6-08B0-CAA1-4A28713D6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9BA0CC2-B08B-6145-7D7A-62FA1DD12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Grafik 4" descr="Ein Bild, das Himmel, Blau, Verschwommen enthält.&#10;&#10;KI-generierte Inhalte können fehlerhaft sein.">
            <a:extLst>
              <a:ext uri="{FF2B5EF4-FFF2-40B4-BE49-F238E27FC236}">
                <a16:creationId xmlns:a16="http://schemas.microsoft.com/office/drawing/2014/main" id="{BC9729B1-710F-029F-7C77-489BDB66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-4420"/>
            <a:ext cx="12191979" cy="6858000"/>
          </a:xfrm>
          <a:prstGeom prst="rect">
            <a:avLst/>
          </a:prstGeom>
        </p:spPr>
      </p:pic>
      <p:pic>
        <p:nvPicPr>
          <p:cNvPr id="10" name="Grafik 9" descr="Ein Bild, das Kreis, Design enthält.&#10;&#10;KI-generierte Inhalte können fehlerhaft sein.">
            <a:extLst>
              <a:ext uri="{FF2B5EF4-FFF2-40B4-BE49-F238E27FC236}">
                <a16:creationId xmlns:a16="http://schemas.microsoft.com/office/drawing/2014/main" id="{5085C0A8-2DB4-85FE-865E-F1CFF71D6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4142" cy="68535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3AC745-BECC-0E0B-6C8B-A4E7508CB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85E9D-DD50-0E60-9855-E7193FD43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4" y="5863030"/>
            <a:ext cx="11414673" cy="870008"/>
          </a:xfrm>
        </p:spPr>
        <p:txBody>
          <a:bodyPr anchor="ctr">
            <a:normAutofit/>
          </a:bodyPr>
          <a:lstStyle/>
          <a:p>
            <a:r>
              <a:rPr lang="de-DE" sz="4800" dirty="0"/>
              <a:t>Tatverdächtige nach Nationalität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71E9CE-9576-6A48-E45B-12CEF5A6C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77AE9BF-DB44-CEFF-5D72-0320EAD204C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01" y="554319"/>
            <a:ext cx="9185596" cy="45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69"/>
    </mc:Choice>
    <mc:Fallback xmlns="">
      <p:transition spd="slow" advTm="1869"/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Macintosh PowerPoint</Application>
  <PresentationFormat>Breitbild</PresentationFormat>
  <Paragraphs>62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Aptos</vt:lpstr>
      <vt:lpstr>Arial</vt:lpstr>
      <vt:lpstr>Arial Nova</vt:lpstr>
      <vt:lpstr>Avenir Next LT Pro</vt:lpstr>
      <vt:lpstr>Bierstadt</vt:lpstr>
      <vt:lpstr>Google Sans</vt:lpstr>
      <vt:lpstr>Grandview Display</vt:lpstr>
      <vt:lpstr>DashVTI</vt:lpstr>
      <vt:lpstr>PowerPoint-Präsentation</vt:lpstr>
      <vt:lpstr>Agenda</vt:lpstr>
      <vt:lpstr>Datenbasis</vt:lpstr>
      <vt:lpstr>Straftaten insgesamt</vt:lpstr>
      <vt:lpstr>Straftaten insgesamt</vt:lpstr>
      <vt:lpstr>Straftaten insgesamt</vt:lpstr>
      <vt:lpstr>Tatverdächtige nach Nationalität</vt:lpstr>
      <vt:lpstr>Tatverdächtige nach Nationalität</vt:lpstr>
      <vt:lpstr>Tatverdächtige nach Nationalität</vt:lpstr>
      <vt:lpstr>Entwicklung</vt:lpstr>
      <vt:lpstr>Tatverdächtige Altersgruppen</vt:lpstr>
      <vt:lpstr>Tatverdächtige Altersgruppen</vt:lpstr>
      <vt:lpstr>Anteil Gewaltkriminalität</vt:lpstr>
      <vt:lpstr>Gewaltkriminalität nach Nationalität</vt:lpstr>
      <vt:lpstr>Internetkriminalität</vt:lpstr>
      <vt:lpstr>Wirtschaftskriminalität</vt:lpstr>
      <vt:lpstr>Opfer </vt:lpstr>
      <vt:lpstr>Opfer</vt:lpstr>
      <vt:lpstr>Opfer</vt:lpstr>
      <vt:lpstr>Opfer</vt:lpstr>
      <vt:lpstr>Opfer</vt:lpstr>
      <vt:lpstr>Aufklärungsquote</vt:lpstr>
      <vt:lpstr>Aufklärungsquote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Olaf K</dc:creator>
  <cp:lastModifiedBy>Olaf K</cp:lastModifiedBy>
  <cp:revision>26</cp:revision>
  <dcterms:created xsi:type="dcterms:W3CDTF">2025-04-15T07:30:28Z</dcterms:created>
  <dcterms:modified xsi:type="dcterms:W3CDTF">2025-05-07T14:36:50Z</dcterms:modified>
</cp:coreProperties>
</file>